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  <p:sldId id="263" r:id="rId12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Montserrat" charset="0"/>
      <p:regular r:id="rId18"/>
      <p:bold r:id="rId19"/>
      <p:italic r:id="rId20"/>
      <p:boldItalic r:id="rId21"/>
    </p:embeddedFont>
    <p:embeddedFont>
      <p:font typeface="Inter" charset="0"/>
      <p:regular r:id="rId22"/>
      <p:bold r:id="rId23"/>
      <p:italic r:id="rId24"/>
      <p:boldItalic r:id="rId25"/>
    </p:embeddedFont>
    <p:embeddedFont>
      <p:font typeface="Montserrat ExtraBold" charset="0"/>
      <p:bold r:id="rId26"/>
      <p:boldItalic r:id="rId27"/>
    </p:embeddedFont>
    <p:embeddedFont>
      <p:font typeface="Inter ExtraBold" charset="0"/>
      <p:bold r:id="rId28"/>
      <p:boldItalic r:id="rId29"/>
    </p:embeddedFont>
    <p:embeddedFont>
      <p:font typeface="Inter SemiBold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AwQIEeVlyBuxv+nnbFSe9E+DP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F693DF5-1FD0-47EC-B11C-B3F1EB70EB5A}">
  <a:tblStyle styleId="{8F693DF5-1FD0-47EC-B11C-B3F1EB70EB5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25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/>
          <p:nvPr/>
        </p:nvSpPr>
        <p:spPr>
          <a:xfrm>
            <a:off x="571500" y="1157287"/>
            <a:ext cx="1143000" cy="95250"/>
          </a:xfrm>
          <a:prstGeom prst="rect">
            <a:avLst/>
          </a:prstGeom>
          <a:solidFill>
            <a:srgbClr val="BE1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571500" y="1538287"/>
            <a:ext cx="11601450" cy="196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75"/>
              <a:buFont typeface="Arial"/>
              <a:buNone/>
            </a:pPr>
            <a:r>
              <a:rPr lang="en-US" sz="6375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POSICIÓN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375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FINANCIERA (RESUMEN)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571500" y="5115464"/>
            <a:ext cx="11049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FECHA DE CORTE: 10 DE DICIEMBRE DE 2025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" descr="C:\Users\CONECTIA BA\Pictures\Screenshots\Captura de pantalla (337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6027" y="3354957"/>
            <a:ext cx="8694737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718149" y="3561541"/>
            <a:ext cx="9409262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Comuna de Villa Ana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750" y="4633912"/>
            <a:ext cx="55245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295275" y="1100137"/>
            <a:ext cx="11601450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 DEL RESUMEN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5381625" y="2271712"/>
            <a:ext cx="1428750" cy="47625"/>
          </a:xfrm>
          <a:prstGeom prst="rect">
            <a:avLst/>
          </a:prstGeom>
          <a:solidFill>
            <a:srgbClr val="BE1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571500" y="3005137"/>
            <a:ext cx="1104900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Estado de situación financiera al 10/12/2025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3333750" y="5253037"/>
            <a:ext cx="55245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COMUNA DE VILLA ANA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571500" y="571500"/>
            <a:ext cx="1160145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FONDO DE FINANCIAMIENTO EDUCATIVO </a:t>
            </a:r>
            <a:endParaRPr sz="2800" b="1" i="0" u="none" strike="noStrike" cap="none">
              <a:solidFill>
                <a:srgbClr val="0F172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(Correspondiente al año 2024)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571500" y="1102965"/>
            <a:ext cx="11049000" cy="2857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571500" y="3323183"/>
            <a:ext cx="5124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Monto que ingresó a la Comuna en 2025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362309" y="3828008"/>
            <a:ext cx="546052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BE12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$33.835.824,90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6981825" y="3323183"/>
            <a:ext cx="46386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No entregado a las escuelas:</a:t>
            </a:r>
            <a:r>
              <a:rPr lang="en-US" sz="1500" b="0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 la Comuna no transfirió los fondos a las instituciones educativas.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6838950" y="4018508"/>
            <a:ext cx="47815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Sin rendición:</a:t>
            </a:r>
            <a:r>
              <a:rPr lang="en-US" sz="1500" b="0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 tampoco existen comprobantes de ejecución administrativa.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3318420"/>
            <a:ext cx="3619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0" y="4013745"/>
            <a:ext cx="219075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62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823245"/>
            <a:ext cx="11049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594395"/>
            <a:ext cx="53340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1594395"/>
            <a:ext cx="53340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/>
          <p:nvPr/>
        </p:nvSpPr>
        <p:spPr>
          <a:xfrm>
            <a:off x="571500" y="571500"/>
            <a:ext cx="1160145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ESTADO A LA FECHA DE CORTE (10-12-25)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571500" y="1102965"/>
            <a:ext cx="11049000" cy="2857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990600" y="4242345"/>
            <a:ext cx="102108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25"/>
              <a:buFont typeface="Arial"/>
              <a:buNone/>
            </a:pPr>
            <a:r>
              <a:rPr lang="en-US" sz="7125" b="0" i="0" u="none" strike="noStrike" cap="none">
                <a:solidFill>
                  <a:srgbClr val="BE12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-$249.692.093,95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990600" y="5442495"/>
            <a:ext cx="102108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4748B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RESULTADO FINANCIERO CONSOLIDADO</a:t>
            </a:r>
            <a:br>
              <a:rPr lang="en-US" sz="1600" b="0" i="0" u="none" strike="noStrike" cap="none">
                <a:solidFill>
                  <a:srgbClr val="64748B"/>
                </a:solidFill>
                <a:latin typeface="Inter ExtraBold"/>
                <a:ea typeface="Inter ExtraBold"/>
                <a:cs typeface="Inter ExtraBold"/>
                <a:sym typeface="Inter ExtraBold"/>
              </a:rPr>
            </a:br>
            <a:r>
              <a:rPr lang="en-US" sz="1600" b="0" i="0" u="none" strike="noStrike" cap="none">
                <a:solidFill>
                  <a:srgbClr val="FF0000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Aunque con riesgo de incremento debido a ineficiencias detectadas en la rendición de fondos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819150" y="1994445"/>
            <a:ext cx="48387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991B1B"/>
                </a:solidFill>
                <a:latin typeface="Inter"/>
                <a:ea typeface="Inter"/>
                <a:cs typeface="Inter"/>
                <a:sym typeface="Inter"/>
              </a:rPr>
              <a:t>Recursos disponibles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819150" y="2527845"/>
            <a:ext cx="4838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BE123C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- $758.745,97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6534150" y="1994445"/>
            <a:ext cx="48387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Deuda exigible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534150" y="2527845"/>
            <a:ext cx="4838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F172A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$248.933.347,98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685257"/>
            <a:ext cx="11049000" cy="140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00" y="2161133"/>
            <a:ext cx="800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00" y="2685008"/>
            <a:ext cx="800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00" y="3208883"/>
            <a:ext cx="800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00" y="3732758"/>
            <a:ext cx="800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9025" y="2694533"/>
            <a:ext cx="1995487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9025" y="3218408"/>
            <a:ext cx="319266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29025" y="3742283"/>
            <a:ext cx="5986462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571500" y="571500"/>
            <a:ext cx="11601450" cy="47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COMPOSICIÓN DEL RESULTADO NEGATIVO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571500" y="1102965"/>
            <a:ext cx="11049000" cy="2857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571500" y="2256383"/>
            <a:ext cx="2857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Recursos disponibles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571500" y="2780258"/>
            <a:ext cx="2857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Deuda con proveedores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571500" y="3304133"/>
            <a:ext cx="2857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Deudas sociales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571500" y="3828008"/>
            <a:ext cx="2857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Otras deudas exigibles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809625" y="4923383"/>
            <a:ext cx="10572750" cy="113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SALDO INICIAL EN DESCUBIERTO.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TODOS LOS RECURSOS COMPROMETIDOS.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DÉFICIT TOTAL: </a:t>
            </a:r>
            <a:r>
              <a:rPr lang="en-US" sz="2800" b="0" i="0" u="none" strike="noStrike" cap="none">
                <a:solidFill>
                  <a:srgbClr val="FFFF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-$249.692.093,95</a:t>
            </a:r>
            <a:endParaRPr sz="2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12637698" y="1354347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631720" y="2208364"/>
            <a:ext cx="1483745" cy="30777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-$758.745,97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12540"/>
            <a:ext cx="5334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512540"/>
            <a:ext cx="53340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571500" y="571500"/>
            <a:ext cx="11601450" cy="47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RECURSOS DISPONIBLES: LIQUIDEZ NEGATIVA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71500" y="1102965"/>
            <a:ext cx="11049000" cy="2857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571500" y="5703540"/>
            <a:ext cx="1104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Total de recursos disponibles: </a:t>
            </a:r>
            <a:r>
              <a:rPr lang="en-US" sz="2250" b="1" i="0" u="none" strike="noStrike" cap="none">
                <a:solidFill>
                  <a:srgbClr val="BE123C"/>
                </a:solidFill>
                <a:latin typeface="Inter"/>
                <a:ea typeface="Inter"/>
                <a:cs typeface="Inter"/>
                <a:sym typeface="Inter"/>
              </a:rPr>
              <a:t>-$ 758.745,97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952500" y="2445990"/>
            <a:ext cx="4572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59669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$ 44.182,25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952500" y="3236565"/>
            <a:ext cx="45720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64E3B"/>
                </a:solidFill>
                <a:latin typeface="Inter"/>
                <a:ea typeface="Inter"/>
                <a:cs typeface="Inter"/>
                <a:sym typeface="Inter"/>
              </a:rPr>
              <a:t>Efectivo en caja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952500" y="3741390"/>
            <a:ext cx="4572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Según consta en acta de traspaso.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6667500" y="2445990"/>
            <a:ext cx="4572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BE123C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-$ 802.928,22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667500" y="3236565"/>
            <a:ext cx="45720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Bancos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6667500" y="3741390"/>
            <a:ext cx="4572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El saldo es negativo debido a cheques emitidos no presentados al cobro. Varios ingresaron el mismo día del traspaso.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6875" y="2327820"/>
            <a:ext cx="31432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571500" y="571500"/>
            <a:ext cx="11601450" cy="47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DEUDA EXIGIBLE: UN PASIVO DE </a:t>
            </a:r>
            <a:r>
              <a:rPr lang="en-US" sz="2550" b="1" i="0" u="none" strike="noStrike" cap="non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$248.9 MILLONES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571500" y="1102965"/>
            <a:ext cx="11049000" cy="2857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2595562" y="3427958"/>
            <a:ext cx="12858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TOTAL</a:t>
            </a:r>
            <a:r>
              <a:rPr lang="en-US" sz="1050" b="1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b="1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PASIVO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2431660" y="3875633"/>
            <a:ext cx="172627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en-US" sz="2250" b="0" i="0" u="none" strike="noStrike" cap="none">
                <a:solidFill>
                  <a:srgbClr val="0F172A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$248.9M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6554997" y="4362307"/>
            <a:ext cx="50482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53% Otras deudas exigibles ($132.032.355,22)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Principalmente fondos provinciales recibidos y no ejecutados.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6381750" y="2999333"/>
            <a:ext cx="57150" cy="409575"/>
          </a:xfrm>
          <a:prstGeom prst="rect">
            <a:avLst/>
          </a:prstGeom>
          <a:solidFill>
            <a:srgbClr val="BE1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6572250" y="3694658"/>
            <a:ext cx="504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27% Deudas sociales ($67.512.798,24)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Obligaciones sindicales retenidas a los empleados y no transferidas.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381750" y="3694658"/>
            <a:ext cx="57150" cy="409575"/>
          </a:xfrm>
          <a:prstGeom prst="rect">
            <a:avLst/>
          </a:prstGeom>
          <a:solidFill>
            <a:srgbClr val="8813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6580877" y="2992504"/>
            <a:ext cx="504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20% Deudas con proveedores ($49.388.194,52)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Servicios básicos (principalmente </a:t>
            </a:r>
            <a:r>
              <a:rPr lang="en-US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“Aguas” </a:t>
            </a:r>
            <a:r>
              <a:rPr lang="en-US" sz="14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y proveedores locales.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6381750" y="4389983"/>
            <a:ext cx="57150" cy="409575"/>
          </a:xfrm>
          <a:prstGeom prst="rect">
            <a:avLst/>
          </a:prstGeom>
          <a:solidFill>
            <a:srgbClr val="FB71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62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823245"/>
            <a:ext cx="11049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594395"/>
            <a:ext cx="53340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1594395"/>
            <a:ext cx="53340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/>
          <p:nvPr/>
        </p:nvSpPr>
        <p:spPr>
          <a:xfrm>
            <a:off x="571500" y="571500"/>
            <a:ext cx="1160145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ESTADO A LA FECHA DE CORTE (10-12-25)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571500" y="1102965"/>
            <a:ext cx="11049000" cy="2857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990600" y="4242345"/>
            <a:ext cx="102108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25"/>
              <a:buFont typeface="Arial"/>
              <a:buNone/>
            </a:pPr>
            <a:r>
              <a:rPr lang="en-US" sz="7125" b="0" i="0" u="none" strike="noStrike" cap="none">
                <a:solidFill>
                  <a:srgbClr val="BE12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-$249.692.093,95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990600" y="5442495"/>
            <a:ext cx="102108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4748B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RESULTADO FINANCIERO CONSOLIDADO</a:t>
            </a:r>
            <a:br>
              <a:rPr lang="en-US" sz="1600" b="0" i="0" u="none" strike="noStrike" cap="none">
                <a:solidFill>
                  <a:srgbClr val="64748B"/>
                </a:solidFill>
                <a:latin typeface="Inter ExtraBold"/>
                <a:ea typeface="Inter ExtraBold"/>
                <a:cs typeface="Inter ExtraBold"/>
                <a:sym typeface="Inter ExtraBold"/>
              </a:rPr>
            </a:br>
            <a:r>
              <a:rPr lang="en-US" sz="1600" b="0" i="0" u="none" strike="noStrike" cap="none">
                <a:solidFill>
                  <a:srgbClr val="FF0000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Aunque con riesgo de incremento debido a ineficiencias detectadas en la rendición de fondos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819150" y="1994445"/>
            <a:ext cx="48387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991B1B"/>
                </a:solidFill>
                <a:latin typeface="Inter"/>
                <a:ea typeface="Inter"/>
                <a:cs typeface="Inter"/>
                <a:sym typeface="Inter"/>
              </a:rPr>
              <a:t>Recursos disponibles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819150" y="2527845"/>
            <a:ext cx="4838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BE123C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- $758.745,97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6534150" y="1994445"/>
            <a:ext cx="48387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Deuda exigible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534150" y="2527845"/>
            <a:ext cx="4838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F172A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$248.933.347,98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571500" y="571500"/>
            <a:ext cx="11601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OTRAS DEUDAS EXIGIBLES (</a:t>
            </a:r>
            <a:r>
              <a:rPr lang="en-US" sz="2550" b="1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ALGUNOS </a:t>
            </a:r>
            <a:r>
              <a:rPr lang="en-US" sz="255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CASOS)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571500" y="1102965"/>
            <a:ext cx="11049000" cy="2857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5" name="Google Shape;155;p6"/>
          <p:cNvGraphicFramePr/>
          <p:nvPr/>
        </p:nvGraphicFramePr>
        <p:xfrm>
          <a:off x="571500" y="2017811"/>
          <a:ext cx="11039450" cy="3115500"/>
        </p:xfrm>
        <a:graphic>
          <a:graphicData uri="http://schemas.openxmlformats.org/drawingml/2006/table">
            <a:tbl>
              <a:tblPr firstRow="1" bandRow="1">
                <a:noFill/>
                <a:tableStyleId>{8F693DF5-1FD0-47EC-B11C-B3F1EB70EB5A}</a:tableStyleId>
              </a:tblPr>
              <a:tblGrid>
                <a:gridCol w="2810050"/>
                <a:gridCol w="1371600"/>
                <a:gridCol w="4744525"/>
                <a:gridCol w="2113275"/>
              </a:tblGrid>
              <a:tr h="51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Programa / Entidad</a:t>
                      </a:r>
                      <a:endParaRPr sz="14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Monto</a:t>
                      </a:r>
                      <a:endParaRPr sz="14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Estado auditoría</a:t>
                      </a:r>
                      <a:endParaRPr sz="14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Tribunal de cuentas provincial</a:t>
                      </a:r>
                      <a:endParaRPr sz="14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</a:tr>
              <a:tr h="51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Arial"/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Ministerio de obras públicas</a:t>
                      </a:r>
                      <a:b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(POU, ripio y desagües)</a:t>
                      </a:r>
                      <a:endParaRPr sz="14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Arial"/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$44.998.028,59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Rendida en su totalidad, pero obra sin finalizar según auditoría realizada por la provincia.</a:t>
                      </a:r>
                      <a:endParaRPr sz="11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C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CRÍTICO</a:t>
                      </a:r>
                      <a:endParaRPr sz="14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Arial"/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FFE 2024</a:t>
                      </a:r>
                      <a:b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(Financiamiento escuelas locales)</a:t>
                      </a:r>
                      <a:endParaRPr sz="14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Arial"/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$33.835.824,90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 entregado a escuelas, no rendido, sin comprobantes de ejecución (año completo)</a:t>
                      </a:r>
                      <a:endParaRPr sz="11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C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CRÍTICO</a:t>
                      </a:r>
                      <a:endParaRPr sz="14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Arial"/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BOLETO EDUCATIVO RURAL</a:t>
                      </a:r>
                      <a:b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(Financiamiento alumnos locales)</a:t>
                      </a:r>
                      <a:endParaRPr sz="14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Arial"/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$5.812.114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 entregado a alumnos, no rendido, sin comprobantes de ejecución (tres meses)</a:t>
                      </a:r>
                      <a:endParaRPr sz="11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C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CRÍTICO</a:t>
                      </a:r>
                      <a:endParaRPr sz="14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Arial"/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Secretaría de deportes de Sta. Fe</a:t>
                      </a:r>
                      <a:b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(Escuelas de formación deportiva)</a:t>
                      </a:r>
                      <a:endParaRPr sz="14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Arial"/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$4.435.525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Rendido, factura presentada no se relaciona a subsidio</a:t>
                      </a:r>
                      <a:endParaRPr sz="11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BE123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 DEVOLVER ANTES DEL 7 DE MAYO</a:t>
                      </a:r>
                      <a:endParaRPr sz="12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Arial"/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Ministerio de la producción</a:t>
                      </a:r>
                      <a:endParaRPr sz="975" b="0" i="0" u="none" strike="noStrike" cap="none">
                        <a:solidFill>
                          <a:srgbClr val="1E293B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Arial"/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(Ayuda para emprendedores)</a:t>
                      </a:r>
                      <a:endParaRPr sz="14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75"/>
                        <a:buFont typeface="Arial"/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$12.500.000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1E293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 rendido, sin comprobantes de ejecución (fondo total)</a:t>
                      </a:r>
                      <a:endParaRPr sz="1100" u="none" strike="noStrike" cap="none"/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C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CRÍTICO</a:t>
                      </a:r>
                      <a:endParaRPr sz="14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6" name="Google Shape;156;p6"/>
          <p:cNvSpPr txBox="1"/>
          <p:nvPr/>
        </p:nvSpPr>
        <p:spPr>
          <a:xfrm>
            <a:off x="658032" y="5520309"/>
            <a:ext cx="10806600" cy="90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Solo en estos casos, más de </a:t>
            </a:r>
            <a:r>
              <a:rPr lang="en-US" sz="1500" b="0" i="0" u="none" strike="noStrike" cap="none">
                <a:solidFill>
                  <a:srgbClr val="BE123C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100 MILLONES DE PESOS </a:t>
            </a:r>
            <a:r>
              <a:rPr lang="en-US" sz="1500" b="0" i="0" u="none" strike="noStrike" cap="none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en transferencias directas de la Provin</a:t>
            </a:r>
            <a:r>
              <a:rPr lang="en-US" sz="150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ci</a:t>
            </a:r>
            <a:r>
              <a:rPr lang="en-US" sz="1500" b="0" i="0" u="none" strike="noStrike" cap="none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a sin respaldo administrativo, físico y/o real.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84251"/>
            <a:ext cx="5334000" cy="3276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584251"/>
            <a:ext cx="53340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590550" y="321334"/>
            <a:ext cx="1160145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PROGRAMA DE OBRAS URBANAS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71500" y="1491555"/>
            <a:ext cx="11049000" cy="2857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424850" y="845849"/>
            <a:ext cx="1160145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Ministerio de Obras Públicas, por más de $160 millones de pesos.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Diferencia: </a:t>
            </a:r>
            <a:r>
              <a:rPr lang="en-US" sz="2400" b="1" i="0" u="none" strike="noStrike" cap="none">
                <a:solidFill>
                  <a:srgbClr val="BE123C"/>
                </a:solidFill>
                <a:latin typeface="Montserrat"/>
                <a:ea typeface="Montserrat"/>
                <a:cs typeface="Montserrat"/>
                <a:sym typeface="Montserrat"/>
              </a:rPr>
              <a:t>$44.998.028,59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962025" y="3203376"/>
            <a:ext cx="45529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Según lo declarado por la Comuna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962025" y="3708201"/>
            <a:ext cx="4552950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0"/>
              <a:buFont typeface="Arial"/>
              <a:buNone/>
            </a:pPr>
            <a:r>
              <a:rPr lang="en-US" sz="6750" b="0" i="0" u="none" strike="noStrike" cap="none">
                <a:solidFill>
                  <a:srgbClr val="10B98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100%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962025" y="4898826"/>
            <a:ext cx="45529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Obra de ripio y desagües declarada como rendida en su totalidad el 26/11/2025.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6696075" y="3222426"/>
            <a:ext cx="45148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BE123C"/>
                </a:solidFill>
                <a:latin typeface="Inter"/>
                <a:ea typeface="Inter"/>
                <a:cs typeface="Inter"/>
                <a:sym typeface="Inter"/>
              </a:rPr>
              <a:t>Según la Provincia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6696075" y="3727251"/>
            <a:ext cx="4514850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0"/>
              <a:buFont typeface="Arial"/>
              <a:buNone/>
            </a:pPr>
            <a:r>
              <a:rPr lang="en-US" sz="6750" b="0" i="0" u="none" strike="noStrike" cap="none">
                <a:solidFill>
                  <a:srgbClr val="BE123C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72%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6696075" y="4917876"/>
            <a:ext cx="45148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Auditoría Provincial de Control de Gestión certificó que el avance real de los trabajos ejecutados equivale a solo el 72%.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61183"/>
            <a:ext cx="5334000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571500" y="571500"/>
            <a:ext cx="1160145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MOVILIDAD EDUCATIVA RURAL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172A"/>
                </a:solidFill>
                <a:latin typeface="Montserrat"/>
                <a:ea typeface="Montserrat"/>
                <a:cs typeface="Montserrat"/>
                <a:sym typeface="Montserrat"/>
              </a:rPr>
              <a:t>Correspodiente a 3 meses del año 2025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571500" y="1102965"/>
            <a:ext cx="11049000" cy="2857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6286500" y="3270795"/>
            <a:ext cx="5334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Fondos que ingresaron a la Comuna durante esos 3 meses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6286500" y="3775620"/>
            <a:ext cx="53340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75"/>
              <a:buFont typeface="Arial"/>
              <a:buNone/>
            </a:pPr>
            <a:r>
              <a:rPr lang="en-US" sz="6375" b="0" i="0" u="none" strike="noStrike" cap="none">
                <a:solidFill>
                  <a:srgbClr val="BE12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$5.812.114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1552575" y="3094583"/>
            <a:ext cx="39719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No entregado a alumnos:</a:t>
            </a:r>
            <a:r>
              <a:rPr lang="en-US" sz="1500" b="0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 el dinero destinado al transporte no fue percibido por los estudiantes.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1438275" y="4018508"/>
            <a:ext cx="40862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Trimestre sin respaldo:</a:t>
            </a:r>
            <a:r>
              <a:rPr lang="en-US" sz="1500" b="0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 tres meses de fondos sin comprobantes de ejecución física.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7750" y="3089820"/>
            <a:ext cx="3619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750" y="4013745"/>
            <a:ext cx="24765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PresentationFormat>Personalizado</PresentationFormat>
  <Paragraphs>94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Montserrat</vt:lpstr>
      <vt:lpstr>Inter</vt:lpstr>
      <vt:lpstr>Montserrat ExtraBold</vt:lpstr>
      <vt:lpstr>Inter ExtraBold</vt:lpstr>
      <vt:lpstr>Inter SemiBold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CONECTIA BA</cp:lastModifiedBy>
  <cp:revision>1</cp:revision>
  <dcterms:modified xsi:type="dcterms:W3CDTF">2026-05-03T23:28:37Z</dcterms:modified>
</cp:coreProperties>
</file>